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2" r:id="rId2"/>
    <p:sldId id="413" r:id="rId3"/>
    <p:sldId id="414" r:id="rId4"/>
    <p:sldId id="399" r:id="rId5"/>
    <p:sldId id="397" r:id="rId6"/>
    <p:sldId id="395" r:id="rId7"/>
    <p:sldId id="396" r:id="rId8"/>
    <p:sldId id="377" r:id="rId9"/>
    <p:sldId id="391" r:id="rId10"/>
    <p:sldId id="284" r:id="rId11"/>
    <p:sldId id="412" r:id="rId12"/>
    <p:sldId id="393" r:id="rId13"/>
    <p:sldId id="405" r:id="rId14"/>
    <p:sldId id="401" r:id="rId15"/>
    <p:sldId id="389" r:id="rId16"/>
    <p:sldId id="408" r:id="rId17"/>
    <p:sldId id="403" r:id="rId18"/>
    <p:sldId id="41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e" initials="J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D0"/>
    <a:srgbClr val="0065B0"/>
    <a:srgbClr val="38A800"/>
    <a:srgbClr val="4F81BD"/>
    <a:srgbClr val="022FBE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9" autoAdjust="0"/>
    <p:restoredTop sz="94429" autoAdjust="0"/>
  </p:normalViewPr>
  <p:slideViewPr>
    <p:cSldViewPr>
      <p:cViewPr>
        <p:scale>
          <a:sx n="90" d="100"/>
          <a:sy n="90" d="100"/>
        </p:scale>
        <p:origin x="-229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urtinJ\AppData\Local\Microsoft\Windows\Temporary%20Internet%20Files\Content.Outlook\JAYRWHQJ\Raini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b="0">
              <a:latin typeface="+mj-lt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370807600104818E-2"/>
          <c:y val="0.16324091688346842"/>
          <c:w val="0.87179280211475196"/>
          <c:h val="0.6358059386137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Crashes per mile</c:v>
                </c:pt>
              </c:strCache>
            </c:strRef>
          </c:tx>
          <c:spPr>
            <a:solidFill>
              <a:srgbClr val="1690D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Aurora</c:v>
                </c:pt>
                <c:pt idx="1">
                  <c:v>Lake City Way</c:v>
                </c:pt>
                <c:pt idx="2">
                  <c:v>Rainier (project area)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157</c:v>
                </c:pt>
                <c:pt idx="1">
                  <c:v>143</c:v>
                </c:pt>
                <c:pt idx="2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00736"/>
        <c:axId val="160502528"/>
      </c:barChart>
      <c:catAx>
        <c:axId val="16050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+mj-lt"/>
              </a:defRPr>
            </a:pPr>
            <a:endParaRPr lang="en-US"/>
          </a:p>
        </c:txPr>
        <c:crossAx val="160502528"/>
        <c:crosses val="autoZero"/>
        <c:auto val="1"/>
        <c:lblAlgn val="ctr"/>
        <c:lblOffset val="100"/>
        <c:noMultiLvlLbl val="0"/>
      </c:catAx>
      <c:valAx>
        <c:axId val="16050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50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+mj-lt"/>
              </a:defRPr>
            </a:pPr>
            <a:r>
              <a:rPr lang="en-US" b="0" dirty="0">
                <a:latin typeface="+mj-lt"/>
              </a:rPr>
              <a:t>Rainer Incidents</a:t>
            </a:r>
            <a:r>
              <a:rPr lang="en-US" b="0" baseline="0" dirty="0">
                <a:latin typeface="+mj-lt"/>
              </a:rPr>
              <a:t> Responded to </a:t>
            </a:r>
            <a:r>
              <a:rPr lang="en-US" b="0" baseline="0" dirty="0" smtClean="0">
                <a:latin typeface="+mj-lt"/>
              </a:rPr>
              <a:t>by Traffic Operations Center </a:t>
            </a:r>
          </a:p>
          <a:p>
            <a:pPr>
              <a:defRPr b="0">
                <a:latin typeface="+mj-lt"/>
              </a:defRPr>
            </a:pPr>
            <a:r>
              <a:rPr lang="en-US" b="0" dirty="0" smtClean="0">
                <a:latin typeface="+mj-lt"/>
              </a:rPr>
              <a:t>Average</a:t>
            </a:r>
            <a:r>
              <a:rPr lang="en-US" b="0" baseline="0" dirty="0" smtClean="0">
                <a:latin typeface="+mj-lt"/>
              </a:rPr>
              <a:t> </a:t>
            </a:r>
            <a:r>
              <a:rPr lang="en-US" b="0" baseline="0" dirty="0">
                <a:latin typeface="+mj-lt"/>
              </a:rPr>
              <a:t>Incident Duration / Month (6 AM to 10 PM only)</a:t>
            </a:r>
            <a:endParaRPr lang="en-US" b="0" dirty="0">
              <a:latin typeface="+mj-lt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'Rainier Data '!$X$7</c:f>
              <c:strCache>
                <c:ptCount val="1"/>
                <c:pt idx="0">
                  <c:v>Number of Incidents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719088988827301E-3"/>
                  <c:y val="-2.3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711656813828168E-3"/>
                  <c:y val="-1.0416871719160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355699738010091E-3"/>
                  <c:y val="-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865435292496512E-3"/>
                  <c:y val="-1.0416871719160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355699738010091E-3"/>
                  <c:y val="-7.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and Graphs'!$W$5:$W$9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</c:strCache>
            </c:strRef>
          </c:cat>
          <c:val>
            <c:numRef>
              <c:f>'Rainier Data '!$X$8:$X$12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10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'Rainier Data '!$W$7</c:f>
              <c:strCache>
                <c:ptCount val="1"/>
                <c:pt idx="0">
                  <c:v>Avg Duration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111104568069973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70917647779327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53907736446E-2"/>
                  <c:y val="-7.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56852104958E-2"/>
                  <c:y val="-7.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88821822717216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and Graphs'!$W$5:$W$9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 </c:v>
                </c:pt>
              </c:strCache>
            </c:strRef>
          </c:cat>
          <c:val>
            <c:numRef>
              <c:f>'Rainier Data '!$W$8:$W$12</c:f>
              <c:numCache>
                <c:formatCode>0</c:formatCode>
                <c:ptCount val="5"/>
                <c:pt idx="0">
                  <c:v>72.583333333333059</c:v>
                </c:pt>
                <c:pt idx="1">
                  <c:v>31.980555555555128</c:v>
                </c:pt>
                <c:pt idx="2">
                  <c:v>34.068333333333186</c:v>
                </c:pt>
                <c:pt idx="3">
                  <c:v>66.400000000000162</c:v>
                </c:pt>
                <c:pt idx="4">
                  <c:v>28.666666666666753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812416"/>
        <c:axId val="158826496"/>
        <c:axId val="0"/>
      </c:bar3DChart>
      <c:catAx>
        <c:axId val="158812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8826496"/>
        <c:crosses val="autoZero"/>
        <c:auto val="1"/>
        <c:lblAlgn val="ctr"/>
        <c:lblOffset val="100"/>
        <c:noMultiLvlLbl val="0"/>
      </c:catAx>
      <c:valAx>
        <c:axId val="158826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8812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3C77E-FA64-4BA9-BA2F-437CC82719FB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15D3E-4570-4FCD-AC14-52FCEE810D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4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7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1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5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59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19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3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59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core values for transportation anchor to the core values that Mayor Murray has laid out in his vision (Move Seattle) for Seattle: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Safe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Interconnected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Affordable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Vibrant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Innovative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the audience know the purpose of your presentation (is it purely informational, are you seeking feedback,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Then walk them through what you’ll </a:t>
            </a:r>
            <a:r>
              <a:rPr lang="en-US" baseline="0" smtClean="0"/>
              <a:t>be covering.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on left, image on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on left, image on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1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on left, image on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1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 smtClean="0"/>
          </a:p>
          <a:p>
            <a:r>
              <a:rPr lang="en-US" dirty="0" smtClean="0"/>
              <a:t>Insert a photo relevant to your presentation (it will appear in the background – you may need to adjust the location of the presentation title up or down, so as not to skew your photo).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Presentation Title</a:t>
            </a:r>
            <a:br>
              <a:rPr lang="en-US" dirty="0" smtClean="0"/>
            </a:br>
            <a:r>
              <a:rPr lang="en-US" sz="2000" dirty="0" smtClean="0"/>
              <a:t>Subtitle, If Needed</a:t>
            </a:r>
            <a:endParaRPr lang="en-US" dirty="0" smtClean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 dirty="0" smtClean="0"/>
              <a:t>Meeting Name</a:t>
            </a:r>
          </a:p>
          <a:p>
            <a:r>
              <a:rPr lang="en-US" dirty="0" smtClean="0"/>
              <a:t>Presenter First and Last Name</a:t>
            </a:r>
          </a:p>
          <a:p>
            <a:r>
              <a:rPr lang="en-US" dirty="0" smtClean="0"/>
              <a:t>Month,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E29-30D5-4727-9D85-C6050B98A93F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2E29-30D5-4727-9D85-C6050B98A93F}" type="datetimeFigureOut">
              <a:rPr lang="en-US" smtClean="0"/>
              <a:pPr/>
              <a:t>8/27/2015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www.seattle.gov/transportation/rainieraves.htm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4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33800"/>
            <a:ext cx="9144000" cy="1219200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Rainier Avenue South</a:t>
            </a:r>
            <a:br>
              <a:rPr lang="en-US" sz="4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Pilot Project Update</a:t>
            </a:r>
            <a:endParaRPr lang="en-US" sz="20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5668370"/>
            <a:ext cx="5867400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Seattle Bicycle Advisory Board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Project Manager Jim Curtin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September 2, 2015</a:t>
            </a:r>
            <a:endParaRPr lang="en-US" sz="2000" dirty="0">
              <a:latin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2078280"/>
            <a:ext cx="3468834" cy="371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Modeled “peak” period –hour of the day where recorded traffic volumes were highest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10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696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Traffic </a:t>
            </a:r>
            <a:r>
              <a:rPr lang="en-US" dirty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odeling</a:t>
            </a:r>
            <a:endParaRPr lang="en-US" dirty="0">
              <a:solidFill>
                <a:srgbClr val="1690D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13029" r="6108" b="10910"/>
          <a:stretch/>
        </p:blipFill>
        <p:spPr bwMode="auto">
          <a:xfrm>
            <a:off x="3411665" y="1752600"/>
            <a:ext cx="573233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239000" y="22860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24600" y="1524000"/>
            <a:ext cx="1066800" cy="7620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648200" y="1219200"/>
            <a:ext cx="3468834" cy="371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Peak period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0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8521"/>
          <a:stretch/>
        </p:blipFill>
        <p:spPr bwMode="auto">
          <a:xfrm>
            <a:off x="4903381" y="0"/>
            <a:ext cx="4242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52" y="54935"/>
            <a:ext cx="4664148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 pilot project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3087945"/>
            <a:ext cx="4721741" cy="3505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July 30: Pilot project announced </a:t>
            </a:r>
          </a:p>
          <a:p>
            <a:r>
              <a:rPr lang="en-US" sz="2400" dirty="0" smtClean="0"/>
              <a:t>August 3: Implementation began</a:t>
            </a:r>
            <a:endParaRPr lang="en-US" sz="2400" dirty="0"/>
          </a:p>
          <a:p>
            <a:r>
              <a:rPr lang="en-US" sz="2400" dirty="0" smtClean="0"/>
              <a:t>August 6: Channelization and signal timing changes complete</a:t>
            </a:r>
          </a:p>
          <a:p>
            <a:r>
              <a:rPr lang="en-US" sz="2400" dirty="0" smtClean="0"/>
              <a:t>August 14: Project substantially complete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52647" y="1333500"/>
            <a:ext cx="3657601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smtClean="0">
                <a:solidFill>
                  <a:schemeClr val="bg1"/>
                </a:solidFill>
              </a:rPr>
              <a:t>Rainier Avenue S, between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smtClean="0">
                <a:solidFill>
                  <a:schemeClr val="bg1"/>
                </a:solidFill>
              </a:rPr>
              <a:t>Letitia Avenue S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smtClean="0">
                <a:solidFill>
                  <a:schemeClr val="bg1"/>
                </a:solidFill>
              </a:rPr>
              <a:t>Seward Park Avenue S</a:t>
            </a:r>
            <a:endParaRPr lang="en-US" sz="2300" dirty="0" smtClean="0">
              <a:solidFill>
                <a:schemeClr val="bg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24047" y="1335272"/>
            <a:ext cx="4953000" cy="1600200"/>
          </a:xfrm>
          <a:prstGeom prst="homePlate">
            <a:avLst/>
          </a:prstGeom>
          <a:solidFill>
            <a:srgbClr val="16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647" y="1489444"/>
            <a:ext cx="3657601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Rainier Avenue S, between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S Alaska Street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S Kenny Street</a:t>
            </a:r>
          </a:p>
        </p:txBody>
      </p:sp>
      <p:sp>
        <p:nvSpPr>
          <p:cNvPr id="10" name="Oval 9"/>
          <p:cNvSpPr/>
          <p:nvPr/>
        </p:nvSpPr>
        <p:spPr>
          <a:xfrm rot="19824004">
            <a:off x="5916872" y="1102763"/>
            <a:ext cx="671809" cy="1942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1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5181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Rainier “Pilot” Redesign</a:t>
            </a:r>
          </a:p>
          <a:p>
            <a:pPr lvl="1"/>
            <a:r>
              <a:rPr lang="en-US" sz="2400" dirty="0" smtClean="0"/>
              <a:t>Option 2 – hybrid design</a:t>
            </a:r>
          </a:p>
          <a:p>
            <a:pPr lvl="1"/>
            <a:r>
              <a:rPr lang="en-US" sz="2400" dirty="0" smtClean="0"/>
              <a:t>S Alaska to S Kenny (0.9 miles)</a:t>
            </a:r>
          </a:p>
          <a:p>
            <a:pPr lvl="1"/>
            <a:r>
              <a:rPr lang="en-US" sz="2400" dirty="0" smtClean="0"/>
              <a:t>One lane in each direction with center turn lane</a:t>
            </a:r>
          </a:p>
          <a:p>
            <a:pPr lvl="1"/>
            <a:r>
              <a:rPr lang="en-US" sz="2400" dirty="0" smtClean="0"/>
              <a:t>25 mph speed limit</a:t>
            </a:r>
          </a:p>
          <a:p>
            <a:pPr lvl="1"/>
            <a:r>
              <a:rPr lang="en-US" sz="2400" dirty="0" smtClean="0"/>
              <a:t>Longer pedestrian crossing time at all signals</a:t>
            </a:r>
          </a:p>
          <a:p>
            <a:pPr lvl="1"/>
            <a:r>
              <a:rPr lang="en-US" sz="2400" dirty="0" smtClean="0"/>
              <a:t>Leading Pedestrian Interval at Rainier and Ferdinand</a:t>
            </a:r>
          </a:p>
          <a:p>
            <a:pPr lvl="1"/>
            <a:r>
              <a:rPr lang="en-US" sz="2400" dirty="0" smtClean="0"/>
              <a:t>New parking spaces and more space to park on Rainier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12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  <a:cs typeface="Segoe UI" panose="020B0502040204020203" pitchFamily="34" charset="0"/>
              </a:rPr>
              <a:t>2015 pilot project</a:t>
            </a:r>
            <a:endParaRPr lang="en-US" dirty="0">
              <a:solidFill>
                <a:srgbClr val="1690D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2238"/>
          <a:stretch/>
        </p:blipFill>
        <p:spPr>
          <a:xfrm>
            <a:off x="5257800" y="1539875"/>
            <a:ext cx="3581400" cy="4419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04760" y="3412210"/>
            <a:ext cx="3534440" cy="3374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+mj-lt"/>
              </a:rPr>
              <a:t>TYPICAL CROSS SECTION (PLANNED)</a:t>
            </a:r>
            <a:endParaRPr lang="en-US" sz="1400" b="1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41531" y="1539875"/>
            <a:ext cx="3534440" cy="3374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+mj-lt"/>
              </a:rPr>
              <a:t>TYPICAL CROSS SECTION (EXISTING)</a:t>
            </a:r>
            <a:endParaRPr lang="en-US" sz="1400" b="1" dirty="0">
              <a:latin typeface="+mj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646331" y="1800373"/>
            <a:ext cx="297269" cy="1808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 smtClean="0"/>
              <a:t>7’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5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Bus and turn lanes between Edmunds and Alaska</a:t>
            </a:r>
          </a:p>
          <a:p>
            <a:r>
              <a:rPr lang="en-US" sz="2800" dirty="0" smtClean="0"/>
              <a:t>Southbound transit queue jump at Edmunds</a:t>
            </a:r>
          </a:p>
          <a:p>
            <a:r>
              <a:rPr lang="en-US" sz="2800" dirty="0" smtClean="0"/>
              <a:t>Southbound left turns to be restricted at Edmunds</a:t>
            </a:r>
          </a:p>
          <a:p>
            <a:r>
              <a:rPr lang="en-US" sz="2800" dirty="0" smtClean="0"/>
              <a:t>Left turns will be permitted at Angeline and PCC entrance</a:t>
            </a:r>
          </a:p>
          <a:p>
            <a:r>
              <a:rPr lang="en-US" sz="2800" dirty="0" smtClean="0"/>
              <a:t>Turn restrictions at Safeway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13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  <a:cs typeface="Segoe UI" panose="020B0502040204020203" pitchFamily="34" charset="0"/>
              </a:rPr>
              <a:t>2015 implementation plan</a:t>
            </a:r>
            <a:endParaRPr lang="en-US" dirty="0">
              <a:solidFill>
                <a:srgbClr val="1690D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1272679"/>
            <a:ext cx="3752932" cy="474712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3354424"/>
            <a:ext cx="3534440" cy="3374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+mj-lt"/>
              </a:rPr>
              <a:t>CROSS SECTION (PLANNED)</a:t>
            </a:r>
            <a:endParaRPr lang="en-US" sz="1400" b="1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81600" y="1310817"/>
            <a:ext cx="3534440" cy="3374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+mj-lt"/>
              </a:rPr>
              <a:t>TYPICAL CROSS SECTION (EXISTING)</a:t>
            </a:r>
            <a:endParaRPr lang="en-US" sz="1400" b="1" dirty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1200" y="6018885"/>
            <a:ext cx="3200400" cy="3374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+mj-lt"/>
              </a:rPr>
              <a:t>Rainier at S Edmunds Street</a:t>
            </a:r>
            <a:endParaRPr lang="en-US" sz="14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4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8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Enforcement</a:t>
            </a:r>
            <a:endParaRPr lang="en-US" sz="4000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315743"/>
            <a:ext cx="3962400" cy="522316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Increased enforcement efforts through </a:t>
            </a:r>
            <a:r>
              <a:rPr lang="en-US" dirty="0" smtClean="0"/>
              <a:t>SeaStat-Vision Zero partnership</a:t>
            </a:r>
          </a:p>
          <a:p>
            <a:r>
              <a:rPr lang="en-US" dirty="0" smtClean="0"/>
              <a:t>Enforcement priorities:</a:t>
            </a:r>
          </a:p>
          <a:p>
            <a:pPr lvl="1"/>
            <a:r>
              <a:rPr lang="en-US" dirty="0" smtClean="0"/>
              <a:t>25 mph speed limit</a:t>
            </a:r>
          </a:p>
          <a:p>
            <a:pPr lvl="1"/>
            <a:r>
              <a:rPr lang="en-US" dirty="0" smtClean="0"/>
              <a:t>Left turn restriction at Edmunds</a:t>
            </a:r>
          </a:p>
          <a:p>
            <a:pPr lvl="1"/>
            <a:r>
              <a:rPr lang="en-US" dirty="0" smtClean="0"/>
              <a:t>Aggressive driving</a:t>
            </a:r>
          </a:p>
          <a:p>
            <a:pPr>
              <a:buNone/>
            </a:pPr>
            <a:endParaRPr lang="en-US" sz="23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 descr="O:\Images\TRAFFIC &amp; SIGNALS\Jim\Rainier Ave S\Post Pilot\DSCN1793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6" b="22245"/>
          <a:stretch/>
        </p:blipFill>
        <p:spPr bwMode="auto">
          <a:xfrm>
            <a:off x="4267201" y="1676400"/>
            <a:ext cx="469031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7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2188" y="990600"/>
            <a:ext cx="5027012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Evaluation began upon project completion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Weekly travel time data collected for vehicles and transit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Weekly speed </a:t>
            </a:r>
            <a:r>
              <a:rPr lang="en-US" sz="2400" dirty="0" smtClean="0">
                <a:solidFill>
                  <a:prstClr val="black"/>
                </a:solidFill>
              </a:rPr>
              <a:t>studies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Volume and turning movement counts on Rainier and nearby streets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Monitoring collision </a:t>
            </a:r>
            <a:r>
              <a:rPr lang="en-US" sz="2400" dirty="0" smtClean="0">
                <a:solidFill>
                  <a:prstClr val="black"/>
                </a:solidFill>
              </a:rPr>
              <a:t>data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Signal, signage and channelization adjustments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Public feedback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15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Evaluation</a:t>
            </a:r>
            <a:endParaRPr lang="en-US" dirty="0">
              <a:solidFill>
                <a:srgbClr val="1690D0"/>
              </a:solidFill>
            </a:endParaRPr>
          </a:p>
        </p:txBody>
      </p:sp>
      <p:pic>
        <p:nvPicPr>
          <p:cNvPr id="2052" name="Picture 4" descr="O:\Images\TRAFFIC &amp; SIGNALS\James\Rainier Trolley Wire Field Meeting (7-8-15)\20150708_1431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1275" r="10948" b="11887"/>
          <a:stretch/>
        </p:blipFill>
        <p:spPr bwMode="auto">
          <a:xfrm>
            <a:off x="381000" y="1052512"/>
            <a:ext cx="32025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3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2" y="0"/>
            <a:ext cx="545716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2015 - 2016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481" y="1126205"/>
            <a:ext cx="4443519" cy="5015639"/>
          </a:xfrm>
        </p:spPr>
        <p:txBody>
          <a:bodyPr>
            <a:noAutofit/>
          </a:bodyPr>
          <a:lstStyle/>
          <a:p>
            <a:r>
              <a:rPr lang="en-US" sz="2300" dirty="0" smtClean="0"/>
              <a:t>Continue analysis of design alternatives </a:t>
            </a:r>
          </a:p>
          <a:p>
            <a:r>
              <a:rPr lang="en-US" sz="2300" dirty="0" smtClean="0"/>
              <a:t>Community design meetings</a:t>
            </a:r>
          </a:p>
          <a:p>
            <a:r>
              <a:rPr lang="en-US" sz="2300" dirty="0" smtClean="0"/>
              <a:t>Engineering changes from south to north</a:t>
            </a:r>
          </a:p>
          <a:p>
            <a:r>
              <a:rPr lang="en-US" sz="2300" dirty="0" smtClean="0"/>
              <a:t>Coordination with Greenway implementation and Accessible Mt. Baker project</a:t>
            </a:r>
          </a:p>
          <a:p>
            <a:r>
              <a:rPr lang="en-US" sz="2300" dirty="0" smtClean="0"/>
              <a:t>Pedestrian signal design changes at Rainier and Oregon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/>
          <a:stretch/>
        </p:blipFill>
        <p:spPr bwMode="auto">
          <a:xfrm>
            <a:off x="4837814" y="0"/>
            <a:ext cx="43061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00800" y="1600200"/>
            <a:ext cx="761999" cy="380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2015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15199" y="3429000"/>
            <a:ext cx="761999" cy="380999"/>
          </a:xfrm>
          <a:prstGeom prst="rect">
            <a:avLst/>
          </a:prstGeom>
          <a:solidFill>
            <a:schemeClr val="bg1"/>
          </a:solidFill>
          <a:ln w="38100">
            <a:solidFill>
              <a:srgbClr val="38A8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2016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0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</a:rPr>
              <a:t>Next steps</a:t>
            </a:r>
            <a:endParaRPr lang="en-US" dirty="0">
              <a:solidFill>
                <a:srgbClr val="1690D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21709"/>
              </p:ext>
            </p:extLst>
          </p:nvPr>
        </p:nvGraphicFramePr>
        <p:xfrm>
          <a:off x="685800" y="1524000"/>
          <a:ext cx="7696200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3733800"/>
              </a:tblGrid>
              <a:tr h="753072"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US" sz="2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Evaluation and </a:t>
                      </a:r>
                      <a:r>
                        <a:rPr lang="en-US" sz="2700" b="0" dirty="0" err="1" smtClean="0">
                          <a:solidFill>
                            <a:schemeClr val="bg1"/>
                          </a:solidFill>
                        </a:rPr>
                        <a:t>Vissim</a:t>
                      </a:r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 modeling</a:t>
                      </a:r>
                      <a:endParaRPr lang="en-US" sz="2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  <a:tr h="753072"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Winter 2016</a:t>
                      </a:r>
                      <a:endParaRPr lang="en-US" sz="2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Project information sessions</a:t>
                      </a:r>
                      <a:endParaRPr lang="en-US" sz="2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  <a:tr h="753072"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Summer/Fall</a:t>
                      </a:r>
                      <a:r>
                        <a:rPr lang="en-US" sz="2700" b="0" baseline="0" dirty="0" smtClean="0">
                          <a:solidFill>
                            <a:schemeClr val="bg1"/>
                          </a:solidFill>
                        </a:rPr>
                        <a:t> 2016</a:t>
                      </a:r>
                      <a:endParaRPr lang="en-US" sz="2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Phase 2 </a:t>
                      </a:r>
                    </a:p>
                    <a:p>
                      <a:r>
                        <a:rPr lang="en-US" sz="2700" b="0" dirty="0" smtClean="0">
                          <a:solidFill>
                            <a:schemeClr val="bg1"/>
                          </a:solidFill>
                        </a:rPr>
                        <a:t>implementation begins</a:t>
                      </a:r>
                      <a:endParaRPr lang="en-US" sz="27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</a:tbl>
          </a:graphicData>
        </a:graphic>
      </p:graphicFrame>
      <p:sp>
        <p:nvSpPr>
          <p:cNvPr id="11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17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9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jim.curtin@seattle.gov | (206) 684-8874</a:t>
            </a:r>
          </a:p>
          <a:p>
            <a:pPr marL="0" indent="0" algn="ctr">
              <a:buNone/>
            </a:pPr>
            <a:r>
              <a:rPr lang="en-US" sz="2800" dirty="0" smtClean="0">
                <a:latin typeface="Segoe UI Light" panose="020B0502040204020203" pitchFamily="34" charset="0"/>
                <a:ea typeface="Kozuka Gothic Pro L" pitchFamily="34" charset="-128"/>
                <a:hlinkClick r:id="rId4"/>
              </a:rPr>
              <a:t>www.seattle.gov/transportation/rainieraves.htm</a:t>
            </a:r>
            <a:endParaRPr lang="en-US" sz="2800" dirty="0" smtClean="0">
              <a:latin typeface="Segoe UI Light" panose="020B0502040204020203" pitchFamily="34" charset="0"/>
              <a:ea typeface="Kozuka Gothic Pro L" pitchFamily="34" charset="-128"/>
            </a:endParaRPr>
          </a:p>
          <a:p>
            <a:pPr marL="0" indent="0" algn="ctr">
              <a:buNone/>
            </a:pPr>
            <a:endParaRPr lang="en-US" sz="28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8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690D0"/>
                </a:solidFill>
              </a:rPr>
              <a:t>Our mission, vision, and core values</a:t>
            </a:r>
            <a:endParaRPr lang="en-US" sz="4000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397472"/>
            <a:ext cx="7696200" cy="277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Committed to </a:t>
            </a:r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5 core values </a:t>
            </a:r>
            <a:r>
              <a:rPr lang="en-US" sz="2400" dirty="0" smtClean="0"/>
              <a:t>to create a city that is:</a:t>
            </a:r>
          </a:p>
          <a:p>
            <a:r>
              <a:rPr lang="en-US" sz="2400" dirty="0" smtClean="0"/>
              <a:t>Safe</a:t>
            </a:r>
          </a:p>
          <a:p>
            <a:r>
              <a:rPr lang="en-US" sz="2400" dirty="0" smtClean="0"/>
              <a:t>Interconnected</a:t>
            </a:r>
          </a:p>
          <a:p>
            <a:r>
              <a:rPr lang="en-US" sz="2400" dirty="0" smtClean="0"/>
              <a:t>Affordable</a:t>
            </a:r>
          </a:p>
          <a:p>
            <a:r>
              <a:rPr lang="en-US" sz="2400" dirty="0" smtClean="0"/>
              <a:t>Vibrant</a:t>
            </a:r>
          </a:p>
          <a:p>
            <a:r>
              <a:rPr lang="en-US" sz="2400" dirty="0" smtClean="0"/>
              <a:t>Innovative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latin typeface="+mj-lt"/>
              </a:rPr>
              <a:t>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Mission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deliver </a:t>
            </a:r>
            <a:r>
              <a:rPr lang="en-US" sz="2400" dirty="0"/>
              <a:t>a high-quality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ransportation system for Seattle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Vision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connected people, places, and products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4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  <a:endParaRPr lang="en-US" dirty="0">
              <a:solidFill>
                <a:srgbClr val="1690D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89" y="1523705"/>
            <a:ext cx="3985335" cy="4525963"/>
          </a:xfrm>
        </p:spPr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Background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Existing conditions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Pilot project implementation 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Next steps</a:t>
            </a: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1026" name="Picture 2" descr="O:\Images\TRAFFIC &amp; SIGNALS\Jim\Rainier Ave S\IMG_2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24" y="1371600"/>
            <a:ext cx="4214139" cy="470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8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8521"/>
          <a:stretch/>
        </p:blipFill>
        <p:spPr bwMode="auto">
          <a:xfrm>
            <a:off x="4903381" y="0"/>
            <a:ext cx="4242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1640" y="3048001"/>
            <a:ext cx="5457160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</p:txBody>
      </p:sp>
      <p:sp>
        <p:nvSpPr>
          <p:cNvPr id="24" name="Pentagon 23"/>
          <p:cNvSpPr/>
          <p:nvPr/>
        </p:nvSpPr>
        <p:spPr>
          <a:xfrm>
            <a:off x="124047" y="1219200"/>
            <a:ext cx="4953000" cy="1600200"/>
          </a:xfrm>
          <a:prstGeom prst="homePlate">
            <a:avLst/>
          </a:prstGeom>
          <a:solidFill>
            <a:srgbClr val="16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52647" y="1333500"/>
            <a:ext cx="3657601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Rainier Avenue S, between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Letitia Avenue S and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Seward Park Avenue S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69998" y="2971800"/>
            <a:ext cx="50610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November 2014: Corridor study began</a:t>
            </a:r>
          </a:p>
          <a:p>
            <a:r>
              <a:rPr lang="en-US" sz="2300" dirty="0" smtClean="0"/>
              <a:t>March 2015: Design alternatives meetings</a:t>
            </a:r>
          </a:p>
          <a:p>
            <a:r>
              <a:rPr lang="en-US" sz="2300" dirty="0" smtClean="0"/>
              <a:t>July 2015: Announcement of pilot project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peed studies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300" dirty="0" smtClean="0"/>
              <a:t>Posted speed limit on Rainier </a:t>
            </a:r>
            <a:r>
              <a:rPr lang="en-US" sz="2300" u="sng" dirty="0" smtClean="0"/>
              <a:t>was</a:t>
            </a:r>
            <a:r>
              <a:rPr lang="en-US" sz="2300" dirty="0" smtClean="0"/>
              <a:t> 30 miles per hour (mph)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70745"/>
              </p:ext>
            </p:extLst>
          </p:nvPr>
        </p:nvGraphicFramePr>
        <p:xfrm>
          <a:off x="307673" y="2209800"/>
          <a:ext cx="8379126" cy="315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42"/>
                <a:gridCol w="2793042"/>
                <a:gridCol w="2793042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j-lt"/>
                        </a:rPr>
                        <a:t>Location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b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j-lt"/>
                        </a:rPr>
                        <a:t>85</a:t>
                      </a:r>
                      <a:r>
                        <a:rPr lang="en-US" sz="2000" b="0" baseline="30000" dirty="0" smtClean="0">
                          <a:latin typeface="+mj-lt"/>
                        </a:rPr>
                        <a:t>th</a:t>
                      </a:r>
                      <a:r>
                        <a:rPr lang="en-US" sz="2000" b="0" dirty="0" smtClean="0">
                          <a:latin typeface="+mj-lt"/>
                        </a:rPr>
                        <a:t> percentile speed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b"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+mj-lt"/>
                        </a:rPr>
                        <a:t>Average number of high-end</a:t>
                      </a:r>
                      <a:r>
                        <a:rPr lang="en-US" sz="2000" b="0" baseline="0" dirty="0" smtClean="0">
                          <a:latin typeface="+mj-lt"/>
                        </a:rPr>
                        <a:t> speeders </a:t>
                      </a:r>
                    </a:p>
                    <a:p>
                      <a:pPr algn="ctr"/>
                      <a:r>
                        <a:rPr lang="en-US" sz="2000" b="0" baseline="0" dirty="0" smtClean="0">
                          <a:latin typeface="+mj-lt"/>
                        </a:rPr>
                        <a:t>(10+ mph over posted speed limit)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b">
                    <a:solidFill>
                      <a:srgbClr val="1690D0"/>
                    </a:solidFill>
                  </a:tcPr>
                </a:tc>
              </a:tr>
              <a:tr h="46035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 Hudson Street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35 mph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611/weekday</a:t>
                      </a:r>
                      <a:endParaRPr lang="en-US" b="0" dirty="0"/>
                    </a:p>
                  </a:txBody>
                  <a:tcPr/>
                </a:tc>
              </a:tr>
              <a:tr h="46035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42</a:t>
                      </a:r>
                      <a:r>
                        <a:rPr lang="en-US" b="0" baseline="30000" dirty="0" smtClean="0"/>
                        <a:t>nd</a:t>
                      </a:r>
                      <a:r>
                        <a:rPr lang="en-US" b="0" dirty="0" smtClean="0"/>
                        <a:t> Avenue 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38 mph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1812/weekday</a:t>
                      </a:r>
                      <a:endParaRPr lang="en-US" b="0" dirty="0"/>
                    </a:p>
                  </a:txBody>
                  <a:tcPr/>
                </a:tc>
              </a:tr>
              <a:tr h="46035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 Holly Street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37 mph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1083/weekday</a:t>
                      </a:r>
                      <a:endParaRPr lang="en-US" b="0" dirty="0"/>
                    </a:p>
                  </a:txBody>
                  <a:tcPr/>
                </a:tc>
              </a:tr>
              <a:tr h="460353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 Cloverdale Street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36 mph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1083/weekday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898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Collision data</a:t>
            </a:r>
            <a:endParaRPr lang="en-US" sz="4000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45720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 smtClean="0">
                <a:latin typeface="+mj-lt"/>
              </a:rPr>
              <a:t>Last 3 years</a:t>
            </a:r>
          </a:p>
          <a:p>
            <a:r>
              <a:rPr lang="en-US" sz="2300" dirty="0" smtClean="0"/>
              <a:t>1243 total collisions</a:t>
            </a:r>
          </a:p>
          <a:p>
            <a:r>
              <a:rPr lang="en-US" sz="2300" dirty="0" smtClean="0"/>
              <a:t>630 injuries </a:t>
            </a:r>
          </a:p>
          <a:p>
            <a:r>
              <a:rPr lang="en-US" sz="2300" dirty="0" smtClean="0"/>
              <a:t>2 fatalities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300" dirty="0" smtClean="0">
                <a:latin typeface="+mj-lt"/>
              </a:rPr>
              <a:t>Last 10 years</a:t>
            </a:r>
          </a:p>
          <a:p>
            <a:r>
              <a:rPr lang="en-US" sz="2300" dirty="0" smtClean="0"/>
              <a:t>Nearly 3600 total collisions</a:t>
            </a:r>
          </a:p>
          <a:p>
            <a:r>
              <a:rPr lang="en-US" sz="2300" dirty="0" smtClean="0"/>
              <a:t>1700+ injuries</a:t>
            </a:r>
          </a:p>
          <a:p>
            <a:r>
              <a:rPr lang="en-US" sz="2300" dirty="0" smtClean="0"/>
              <a:t>11 fatalities</a:t>
            </a:r>
            <a:endParaRPr lang="en-US" sz="1900" dirty="0"/>
          </a:p>
          <a:p>
            <a:pPr lvl="1"/>
            <a:endParaRPr lang="en-US" sz="1900" dirty="0" smtClean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Test\Downloads\Collisions (1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924" y="1"/>
            <a:ext cx="3068076" cy="6858000"/>
          </a:xfrm>
          <a:prstGeom prst="rect">
            <a:avLst/>
          </a:prstGeom>
          <a:ln w="6350" cap="sq">
            <a:noFill/>
            <a:prstDash val="solid"/>
            <a:miter lim="800000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535668"/>
            <a:ext cx="5453416" cy="523220"/>
          </a:xfrm>
          <a:prstGeom prst="rect">
            <a:avLst/>
          </a:prstGeom>
          <a:solidFill>
            <a:srgbClr val="1690D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Average of 1 crash/day on Rainier  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59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Collision data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37042159"/>
              </p:ext>
            </p:extLst>
          </p:nvPr>
        </p:nvGraphicFramePr>
        <p:xfrm>
          <a:off x="189015" y="1219200"/>
          <a:ext cx="8498774" cy="449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219200" y="5650930"/>
            <a:ext cx="18713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700" dirty="0" smtClean="0"/>
              <a:t>37,000 to 74,400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2904" y="5665857"/>
            <a:ext cx="2394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1700" dirty="0" smtClean="0"/>
              <a:t>34,600 to 40,400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5665857"/>
            <a:ext cx="23948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1700" dirty="0" smtClean="0"/>
              <a:t>19,700 to 26,600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334000"/>
            <a:ext cx="106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daily traffic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3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8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Collision data</a:t>
            </a:r>
            <a:endParaRPr lang="en-US" dirty="0">
              <a:solidFill>
                <a:srgbClr val="1690D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30347666"/>
              </p:ext>
            </p:extLst>
          </p:nvPr>
        </p:nvGraphicFramePr>
        <p:xfrm>
          <a:off x="914400" y="1057275"/>
          <a:ext cx="7758113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943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Average time to clear incidents = 47 minutes</a:t>
            </a: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1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41389"/>
            <a:ext cx="4495800" cy="4759411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Updated volumes on Rainier and nearby arterials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Turning movement counts collected at every intersection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During AM peak, off-peak, and PM peak hours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Includes counts of people walking, biking, using transit, and moving goods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Recorded corridor travel times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Reviewed detailed transit data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9</a:t>
            </a:fld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Data collection</a:t>
            </a:r>
            <a:endParaRPr lang="en-US" dirty="0">
              <a:solidFill>
                <a:srgbClr val="1690D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r="15513" b="7365"/>
          <a:stretch/>
        </p:blipFill>
        <p:spPr bwMode="auto">
          <a:xfrm>
            <a:off x="4724400" y="232570"/>
            <a:ext cx="3810000" cy="608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3f34995-0271-4c7c-b25b-111d0e90a3e4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b9b50c9-c354-4cb7-aaa4-52c441d42dd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e968d27-480e-4fc4-b4d5-fefd24132664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b9b50c9-c354-4cb7-aaa4-52c441d42dd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b9b50c9-c354-4cb7-aaa4-52c441d42dd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dc395aa8-57b1-453b-8dc5-9749af69d2b8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b9b50c9-c354-4cb7-aaa4-52c441d42dd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e968d27-480e-4fc4-b4d5-fefd24132664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56233c16-baa1-4854-9bfc-7d1c7a7b4de0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afa990f7-9947-48d4-9945-37587384841c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5b00c14a-6a48-48c8-9bc3-abd8c73dddf4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6ea2115c-f610-48a3-9dca-60ef6c8b8fda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e968d27-480e-4fc4-b4d5-fefd24132664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377e5c57-551d-4402-9db4-c18a23e020e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02cff262-c3a5-4c02-a048-184f7e584110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377e5c57-551d-4402-9db4-c18a23e020e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b9b50c9-c354-4cb7-aaa4-52c441d42dd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1b9b50c9-c354-4cb7-aaa4-52c441d42dd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9214</TotalTime>
  <Words>739</Words>
  <Application>Microsoft Office PowerPoint</Application>
  <PresentationFormat>On-screen Show (4:3)</PresentationFormat>
  <Paragraphs>198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Rainier Avenue South Pilot Project Update</vt:lpstr>
      <vt:lpstr>Our mission, vision, and core values</vt:lpstr>
      <vt:lpstr>Presentation overview</vt:lpstr>
      <vt:lpstr>Background</vt:lpstr>
      <vt:lpstr>Speed studies</vt:lpstr>
      <vt:lpstr>Collision data</vt:lpstr>
      <vt:lpstr>Collision data</vt:lpstr>
      <vt:lpstr>Collision data</vt:lpstr>
      <vt:lpstr>Data collection</vt:lpstr>
      <vt:lpstr>Traffic modeling</vt:lpstr>
      <vt:lpstr>2015 pilot project</vt:lpstr>
      <vt:lpstr>2015 pilot project</vt:lpstr>
      <vt:lpstr>2015 implementation plan</vt:lpstr>
      <vt:lpstr>Enforcement</vt:lpstr>
      <vt:lpstr>Evaluation</vt:lpstr>
      <vt:lpstr>2015 - 2016</vt:lpstr>
      <vt:lpstr>Next steps</vt:lpstr>
      <vt:lpstr>Questions?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Curtin, Jim</cp:lastModifiedBy>
  <cp:revision>396</cp:revision>
  <cp:lastPrinted>2015-07-21T23:12:34Z</cp:lastPrinted>
  <dcterms:created xsi:type="dcterms:W3CDTF">2014-01-29T22:35:29Z</dcterms:created>
  <dcterms:modified xsi:type="dcterms:W3CDTF">2015-08-27T23:33:00Z</dcterms:modified>
</cp:coreProperties>
</file>